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97675" cy="9926638"/>
  <p:defaultTextStyle>
    <a:defPPr>
      <a:defRPr lang="es-E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7B17"/>
    <a:srgbClr val="018EE5"/>
    <a:srgbClr val="B09DC3"/>
    <a:srgbClr val="3333FF"/>
    <a:srgbClr val="F89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4" autoAdjust="0"/>
  </p:normalViewPr>
  <p:slideViewPr>
    <p:cSldViewPr>
      <p:cViewPr>
        <p:scale>
          <a:sx n="66" d="100"/>
          <a:sy n="66" d="100"/>
        </p:scale>
        <p:origin x="-1290" y="55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7.png"/><Relationship Id="rId3" Type="http://schemas.openxmlformats.org/officeDocument/2006/relationships/hyperlink" Target="http://www.admolinos.org/" TargetMode="External"/><Relationship Id="rId7" Type="http://schemas.openxmlformats.org/officeDocument/2006/relationships/hyperlink" Target="https://twitter.com/admolinos?lang=es" TargetMode="External"/><Relationship Id="rId12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facebook.com/ADMOLINOS" TargetMode="External"/><Relationship Id="rId10" Type="http://schemas.openxmlformats.org/officeDocument/2006/relationships/image" Target="../media/image4.png"/><Relationship Id="rId4" Type="http://schemas.openxmlformats.org/officeDocument/2006/relationships/hyperlink" Target="mailto:coordinacion@admolinos.org" TargetMode="External"/><Relationship Id="rId9" Type="http://schemas.openxmlformats.org/officeDocument/2006/relationships/hyperlink" Target="https://www.linkedin.com/organization/1835090/admin/upd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goMolinos DEFINITIVO_azu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84733" y="0"/>
            <a:ext cx="2675051" cy="227866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961580" y="681648"/>
            <a:ext cx="79928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ts val="100"/>
              </a:spcAft>
              <a:defRPr/>
            </a:pPr>
            <a:r>
              <a:rPr lang="es-ES" sz="2800" b="1" kern="1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FORMACIÓN TÉCNICA GRATUITA 2017</a:t>
            </a:r>
            <a:endParaRPr lang="es-ES" sz="2800" i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52128" y="1139330"/>
            <a:ext cx="9808068" cy="1578786"/>
          </a:xfrm>
          <a:prstGeom prst="rect">
            <a:avLst/>
          </a:prstGeom>
          <a:solidFill>
            <a:srgbClr val="F57B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lang="es-ES"/>
            </a:defPPr>
            <a:lvl1pPr algn="ctr" defTabSz="914400">
              <a:spcAft>
                <a:spcPts val="0"/>
              </a:spcAft>
              <a:defRPr sz="2800" b="1" u="sng">
                <a:effectLst/>
                <a:latin typeface="Eras Demi ITC"/>
                <a:ea typeface="Times New Roman"/>
                <a:cs typeface="Times New Roman"/>
              </a:defRPr>
            </a:lvl1pPr>
            <a:lvl2pPr marL="457200" defTabSz="914400">
              <a:defRPr sz="1800">
                <a:solidFill>
                  <a:schemeClr val="lt1"/>
                </a:solidFill>
              </a:defRPr>
            </a:lvl2pPr>
            <a:lvl3pPr marL="914400" defTabSz="914400">
              <a:defRPr sz="1800">
                <a:solidFill>
                  <a:schemeClr val="lt1"/>
                </a:solidFill>
              </a:defRPr>
            </a:lvl3pPr>
            <a:lvl4pPr marL="1371600" defTabSz="914400">
              <a:defRPr sz="1800">
                <a:solidFill>
                  <a:schemeClr val="lt1"/>
                </a:solidFill>
              </a:defRPr>
            </a:lvl4pPr>
            <a:lvl5pPr marL="1828800" defTabSz="914400">
              <a:defRPr sz="1800">
                <a:solidFill>
                  <a:schemeClr val="lt1"/>
                </a:solidFill>
              </a:defRPr>
            </a:lvl5pPr>
            <a:lvl6pPr marL="2286000" defTabSz="914400">
              <a:defRPr sz="1800">
                <a:solidFill>
                  <a:schemeClr val="lt1"/>
                </a:solidFill>
              </a:defRPr>
            </a:lvl6pPr>
            <a:lvl7pPr marL="2743200" defTabSz="914400">
              <a:defRPr sz="1800">
                <a:solidFill>
                  <a:schemeClr val="lt1"/>
                </a:solidFill>
              </a:defRPr>
            </a:lvl7pPr>
            <a:lvl8pPr marL="3200400" defTabSz="914400">
              <a:defRPr sz="1800">
                <a:solidFill>
                  <a:schemeClr val="lt1"/>
                </a:solidFill>
              </a:defRPr>
            </a:lvl8pPr>
            <a:lvl9pPr marL="3657600" defTabSz="914400">
              <a:defRPr sz="1800">
                <a:solidFill>
                  <a:schemeClr val="lt1"/>
                </a:solidFill>
              </a:defRPr>
            </a:lvl9pPr>
          </a:lstStyle>
          <a:p>
            <a:r>
              <a:rPr lang="es-ES" sz="32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ASESORAMIENTO PARA EL AUTOEMPLEO </a:t>
            </a:r>
          </a:p>
          <a:p>
            <a:r>
              <a:rPr lang="es-ES" sz="3200" u="non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 PERSONAS INMIGRANTES</a:t>
            </a:r>
            <a:endParaRPr lang="es-ES" sz="3200" u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ES" sz="2000" b="0" dirty="0" smtClean="0"/>
              <a:t>Del </a:t>
            </a:r>
            <a:r>
              <a:rPr lang="es-ES" sz="2000" b="0" dirty="0"/>
              <a:t>25 Octubre al 29 de Noviembre</a:t>
            </a:r>
            <a:r>
              <a:rPr lang="es-ES" sz="2000" b="0" u="none" dirty="0"/>
              <a:t> </a:t>
            </a:r>
            <a:endParaRPr lang="es-ES" sz="2000" b="0" u="none" dirty="0" smtClean="0"/>
          </a:p>
          <a:p>
            <a:r>
              <a:rPr lang="es-ES" sz="2000" b="0" u="none" dirty="0"/>
              <a:t>S</a:t>
            </a:r>
            <a:r>
              <a:rPr lang="es-ES" sz="2000" b="0" u="none" dirty="0" smtClean="0"/>
              <a:t>emipresencial en Madrid</a:t>
            </a:r>
            <a:endParaRPr lang="es-ES" sz="2000" b="0" u="none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247649" y="2211075"/>
            <a:ext cx="2540424" cy="127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  <a:defRPr/>
            </a:pPr>
            <a:r>
              <a:rPr lang="es-ES" sz="1200" b="1" kern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ras Medium ITC" pitchFamily="34" charset="0"/>
              </a:rPr>
              <a:t>C</a:t>
            </a:r>
            <a:r>
              <a:rPr lang="es-ES" sz="1200" b="1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Eras Medium ITC" pitchFamily="34" charset="0"/>
              </a:rPr>
              <a:t>/ Andrés Mellado, 10  Bajo D.  </a:t>
            </a:r>
          </a:p>
          <a:p>
            <a:pPr algn="ctr">
              <a:spcAft>
                <a:spcPts val="100"/>
              </a:spcAft>
              <a:defRPr/>
            </a:pPr>
            <a:r>
              <a:rPr lang="es-ES" sz="1200" b="1" kern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ras Medium ITC" pitchFamily="34" charset="0"/>
              </a:rPr>
              <a:t>Madrid </a:t>
            </a:r>
          </a:p>
          <a:p>
            <a:pPr algn="ctr">
              <a:spcAft>
                <a:spcPts val="100"/>
              </a:spcAft>
              <a:defRPr/>
            </a:pPr>
            <a:r>
              <a:rPr lang="pt-BR" sz="1800" b="1" kern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ras Medium ITC" pitchFamily="34" charset="0"/>
              </a:rPr>
              <a:t>91 </a:t>
            </a:r>
            <a:r>
              <a:rPr lang="pt-BR" sz="1800" b="1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Eras Medium ITC" pitchFamily="34" charset="0"/>
              </a:rPr>
              <a:t>591 23 36 </a:t>
            </a:r>
            <a:endParaRPr lang="pt-BR" sz="1800" b="1" kern="1400" dirty="0" smtClean="0">
              <a:solidFill>
                <a:schemeClr val="tx1">
                  <a:lumMod val="75000"/>
                  <a:lumOff val="25000"/>
                </a:schemeClr>
              </a:solidFill>
              <a:latin typeface="Eras Medium ITC" pitchFamily="34" charset="0"/>
            </a:endParaRPr>
          </a:p>
          <a:p>
            <a:pPr algn="ctr">
              <a:spcAft>
                <a:spcPts val="100"/>
              </a:spcAft>
              <a:defRPr/>
            </a:pPr>
            <a:r>
              <a:rPr lang="pt-BR" sz="1400" b="1" kern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ras Medium ITC" pitchFamily="34" charset="0"/>
                <a:hlinkClick r:id="rId3"/>
              </a:rPr>
              <a:t>www.admolinos.org</a:t>
            </a:r>
            <a:endParaRPr lang="pt-BR" sz="1400" b="1" kern="1400" dirty="0" smtClean="0">
              <a:solidFill>
                <a:schemeClr val="tx1">
                  <a:lumMod val="75000"/>
                  <a:lumOff val="25000"/>
                </a:schemeClr>
              </a:solidFill>
              <a:latin typeface="Eras Medium ITC" pitchFamily="34" charset="0"/>
            </a:endParaRPr>
          </a:p>
          <a:p>
            <a:pPr algn="ctr">
              <a:spcAft>
                <a:spcPts val="100"/>
              </a:spcAft>
              <a:defRPr/>
            </a:pPr>
            <a:endParaRPr lang="pt-BR" sz="300" b="1" kern="1400" dirty="0" smtClean="0">
              <a:solidFill>
                <a:schemeClr val="tx1">
                  <a:lumMod val="75000"/>
                  <a:lumOff val="25000"/>
                </a:schemeClr>
              </a:solidFill>
              <a:latin typeface="Eras Medium ITC" pitchFamily="34" charset="0"/>
            </a:endParaRPr>
          </a:p>
          <a:p>
            <a:pPr algn="ctr">
              <a:spcAft>
                <a:spcPts val="100"/>
              </a:spcAft>
              <a:defRPr/>
            </a:pPr>
            <a:r>
              <a:rPr lang="es-ES" sz="1400" b="1" dirty="0" smtClean="0">
                <a:latin typeface="Eras Medium ITC" panose="020B0602030504020804" pitchFamily="34" charset="0"/>
                <a:hlinkClick r:id="rId4"/>
              </a:rPr>
              <a:t>coordinacion@admolinos.org</a:t>
            </a:r>
            <a:r>
              <a:rPr lang="es-ES" sz="1400" b="1" dirty="0" smtClean="0">
                <a:latin typeface="Eras Medium ITC" panose="020B0602030504020804" pitchFamily="34" charset="0"/>
              </a:rPr>
              <a:t> </a:t>
            </a:r>
            <a:r>
              <a:rPr lang="es-ES" sz="1400" b="1" kern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ras Medium ITC" pitchFamily="34" charset="0"/>
              </a:rPr>
              <a:t> </a:t>
            </a:r>
            <a:endParaRPr lang="es-ES" sz="1400" b="1" kern="1400" dirty="0">
              <a:solidFill>
                <a:schemeClr val="tx1">
                  <a:lumMod val="75000"/>
                  <a:lumOff val="25000"/>
                </a:schemeClr>
              </a:solidFill>
              <a:latin typeface="Eras Medium ITC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21720" y="315303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rgbClr val="07078B"/>
                </a:solidFill>
                <a:latin typeface="Berlin Sans FB Demi"/>
                <a:ea typeface="Calibri"/>
                <a:cs typeface="Estrangelo Edessa"/>
              </a:rPr>
              <a:t>Asociación AD </a:t>
            </a:r>
            <a:r>
              <a:rPr lang="es-ES" sz="1800" b="1" dirty="0" smtClean="0">
                <a:solidFill>
                  <a:srgbClr val="07078B"/>
                </a:solidFill>
                <a:latin typeface="Berlin Sans FB Demi"/>
                <a:ea typeface="Calibri"/>
                <a:cs typeface="Estrangelo Edessa"/>
              </a:rPr>
              <a:t>Los Molinos</a:t>
            </a:r>
            <a:endParaRPr lang="es-ES" sz="1800" dirty="0"/>
          </a:p>
        </p:txBody>
      </p:sp>
      <p:pic>
        <p:nvPicPr>
          <p:cNvPr id="15" name="14 Imagen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379" y="3579593"/>
            <a:ext cx="356172" cy="358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16 Imagen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5289" y="3579593"/>
            <a:ext cx="406468" cy="372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4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0951" y="3543341"/>
            <a:ext cx="395173" cy="39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Logotipo Mº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999" y="8445851"/>
            <a:ext cx="3183037" cy="72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 FSE lem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592" y="8445851"/>
            <a:ext cx="3272736" cy="83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2830" y="4138615"/>
            <a:ext cx="4171588" cy="9079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 HORAS</a:t>
            </a:r>
            <a:endParaRPr lang="es-ES" sz="2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 presenciales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 y X de 17-20h 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Madrid.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70  online </a:t>
            </a: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(plataforma 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</a:t>
            </a: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formación).</a:t>
            </a:r>
            <a:endParaRPr lang="es-E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661638" y="2933506"/>
            <a:ext cx="5483263" cy="212365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1000" b="1" kern="14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400" b="1" kern="1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Plazo </a:t>
            </a:r>
            <a:r>
              <a:rPr lang="es-ES" sz="2400" b="1" kern="1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inscripción hasta el 15 de </a:t>
            </a:r>
            <a:r>
              <a:rPr lang="es-ES" sz="2400" b="1" kern="1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Octubre</a:t>
            </a:r>
            <a:endParaRPr lang="es-ES" sz="2400" b="1" kern="14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4"/>
            </a:endParaRPr>
          </a:p>
          <a:p>
            <a:pPr algn="ctr"/>
            <a:r>
              <a:rPr lang="es-ES" sz="2400" b="1" kern="1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coordinacion@admolinos.org</a:t>
            </a:r>
            <a:endParaRPr lang="es-ES" sz="2400" b="1" kern="14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ES" sz="500" b="1" kern="14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200" b="1" u="sng" kern="1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www.admolinos.org/formacion-tecnica</a:t>
            </a:r>
            <a:r>
              <a:rPr lang="es-ES" sz="2200" b="1" u="sng" kern="1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</a:p>
          <a:p>
            <a:pPr algn="ctr"/>
            <a:endParaRPr lang="es-ES" sz="1000" b="1" kern="14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400" b="1" kern="1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PLAZAS LIMITADAS</a:t>
            </a:r>
          </a:p>
          <a:p>
            <a:pPr algn="ctr"/>
            <a:endParaRPr lang="es-ES" sz="1000" b="1" kern="14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45132"/>
              </p:ext>
            </p:extLst>
          </p:nvPr>
        </p:nvGraphicFramePr>
        <p:xfrm>
          <a:off x="376665" y="5700312"/>
          <a:ext cx="9808068" cy="2479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9232004"/>
              </a:tblGrid>
              <a:tr h="282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M.</a:t>
                      </a:r>
                      <a:endParaRPr lang="es-E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CONTENIDO</a:t>
                      </a:r>
                      <a:endParaRPr lang="es-E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SITUACIÓN DE LA INMIGRACIÓN EN ESPAÑA Y MARCO NORMATIVO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57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II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EMPRENDER PASO A PASO: </a:t>
                      </a:r>
                      <a:endParaRPr lang="es-ES" sz="2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COMPETENCIAS </a:t>
                      </a:r>
                      <a:r>
                        <a:rPr lang="es-E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EMPRENDEDORAS</a:t>
                      </a:r>
                      <a:r>
                        <a:rPr lang="es-ES" sz="2000" b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s-ES" sz="2000" b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IDEA </a:t>
                      </a:r>
                      <a:r>
                        <a:rPr lang="es-E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DE NEGOCIO Y PLAN DE EMPRESA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III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INFORMACIÓN PARA EMPRENDER: FORMAS JURÍDICAS, TRÁMITES Y FINANCIACIÓN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IV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EXPERIENCIAS DE AUTOEMPLEO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2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TIC Y EMPRESA: USO DE NUEVAS TECNOLOGÍAS PARA GESTIÓN DE EMPRESA</a:t>
                      </a: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352830" y="2959998"/>
            <a:ext cx="4171588" cy="10618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Dirigida a </a:t>
            </a:r>
            <a:r>
              <a:rPr lang="es-E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PROFESIONALES y VOLUNTARIOS/AS </a:t>
            </a:r>
            <a:r>
              <a:rPr lang="es-E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 trabajan o </a:t>
            </a:r>
            <a:r>
              <a:rPr lang="es-ES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quieran </a:t>
            </a:r>
            <a:r>
              <a:rPr lang="es-E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trabajar en el </a:t>
            </a:r>
            <a:r>
              <a:rPr lang="es-E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ámbito social</a:t>
            </a:r>
            <a:r>
              <a:rPr lang="es-ES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4457" y="4384130"/>
            <a:ext cx="2321110" cy="4900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2 CuadroTexto"/>
          <p:cNvSpPr txBox="1"/>
          <p:nvPr/>
        </p:nvSpPr>
        <p:spPr>
          <a:xfrm>
            <a:off x="337536" y="5238644"/>
            <a:ext cx="98073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kern="1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FÓRMATE PARA ORIENTAR A PERSONAS INMIGRANTES EMPRENDEDORAS</a:t>
            </a:r>
            <a:endParaRPr lang="es-ES" sz="2400" b="1" kern="14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152</Words>
  <Application>Microsoft Office PowerPoint</Application>
  <PresentationFormat>Papel A3 (297 x 420 mm)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Coordinacion</dc:creator>
  <cp:lastModifiedBy>Usuario de Windows</cp:lastModifiedBy>
  <cp:revision>189</cp:revision>
  <cp:lastPrinted>2017-09-26T11:34:14Z</cp:lastPrinted>
  <dcterms:modified xsi:type="dcterms:W3CDTF">2017-09-28T08:47:12Z</dcterms:modified>
</cp:coreProperties>
</file>